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27"/>
  </p:notesMasterIdLst>
  <p:sldIdLst>
    <p:sldId id="258" r:id="rId2"/>
    <p:sldId id="259" r:id="rId3"/>
    <p:sldId id="257" r:id="rId4"/>
    <p:sldId id="256" r:id="rId5"/>
    <p:sldId id="260" r:id="rId6"/>
    <p:sldId id="261" r:id="rId7"/>
    <p:sldId id="264" r:id="rId8"/>
    <p:sldId id="273" r:id="rId9"/>
    <p:sldId id="272" r:id="rId10"/>
    <p:sldId id="262" r:id="rId11"/>
    <p:sldId id="274" r:id="rId12"/>
    <p:sldId id="276" r:id="rId13"/>
    <p:sldId id="277" r:id="rId14"/>
    <p:sldId id="263" r:id="rId15"/>
    <p:sldId id="278" r:id="rId16"/>
    <p:sldId id="275" r:id="rId17"/>
    <p:sldId id="279" r:id="rId18"/>
    <p:sldId id="266" r:id="rId19"/>
    <p:sldId id="265" r:id="rId20"/>
    <p:sldId id="267" r:id="rId21"/>
    <p:sldId id="268" r:id="rId22"/>
    <p:sldId id="269" r:id="rId23"/>
    <p:sldId id="270" r:id="rId24"/>
    <p:sldId id="271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612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63878-2306-4DD0-BCAE-FB0ED37D1AA1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E0A2F-6CB1-408D-9B7C-0148FB9618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768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3709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D5DFA-FDB9-1617-643B-A82928DDA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272113-C2FB-C46F-8362-28EFC94BC1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104CA3-4557-5661-8073-C1BCA854E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487489-B09D-BD9C-0A28-CEDF26A786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3374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0826C-00AD-E061-A0B0-2BEDCC6AE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CF62C8-3392-4A57-97B6-E42A2788E5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7A41F7-70D7-F36F-4A84-69E7451C6E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ADC9F-5EAA-7A6F-FDA3-49660DB361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337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02A1F-D327-47E2-BCB8-E4E5692AC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76C4E3-F247-448D-D844-C0B2E8E94E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8A72E5-DDDD-1F89-5B3D-03B1F621B3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8B2EE-A05A-46C7-360F-9D811D6224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102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64E9E-252C-E7DD-CCF2-0C5FD8877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CA537-E1F8-F45F-1EB8-4B141DFE58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9EADB4-F8E8-8136-2DCA-D44A66C8CF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AFBC5-3E2F-9A49-3FB3-4EF6959343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073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63C19-C51F-81A2-7B89-B1BC73BF1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E3E488-399F-F9CA-6C12-F76EF0D4BD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1A259A-ADA1-5C97-08F1-3ADEDA7440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C9336-5D26-6EE6-BBC2-465BC5D98E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705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49CF7-C2E3-12C4-057A-B2F2E008B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F03265-C1B4-B3D2-CB1E-3F5DE8D92A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9AA88E-8D32-DAFE-61AB-ADAAC61BF7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25E830-CCF6-6FEF-1B00-BF57D1E02A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385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19CE5-45E5-62D2-DA42-3777F4BB0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3386CA-48E9-C7F0-276F-1E843D4B3C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623163-D65C-772C-E05B-74217871DE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37F7D-30FF-EC24-4E25-C1AA7FD54D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666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4D8EC-52F0-1C9A-41E3-6911756D7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E7763E-A57B-0413-F179-AF63713E2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508F08-6EA0-7F3D-1FFE-E9A9722B4E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FFD32-CEB5-4EF6-FE19-773B724CD5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0157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F9C22-E70F-2308-F783-887C93401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9618C5-CD89-4FDE-606F-F6CFDA8DDA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90DF40-2169-14CF-220F-8FFD466C9D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252815-6D9F-DBE9-4EA4-19DE612A8C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0413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6A5E6-6A56-340F-95C7-14CF9C129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3DF621-FD90-AD46-5AFB-F1E421C694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42569D-7467-81B4-0FD2-230CCC2897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F662A-5D37-F249-F101-7E75447050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8756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6457F-D055-08C8-940C-77FEF587A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12D3E7-B5FE-1F21-4504-F09C23CE53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9B4A83-E80F-9D2B-876E-456F281D92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D7EBA-CD8E-0E2D-7332-DCFA5A3E17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2555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99718-120E-9D97-E379-C5CF013F3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6A1E0E-62AA-466E-2BF1-B59526BB26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BB4EC3-7176-8998-8BE9-2D81FEC2F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E1F89-E1A2-2A26-CD29-4FA735A779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8801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9F761-8FF5-A339-14FB-AE696597C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FD2E3A-BFE5-1E21-DDBA-CF6D7B6706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EE81D4-596F-548D-1237-83004DFD1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405BA-6DB1-D01E-87D4-CBA4F22C02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644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69C7F-FF25-FF3D-6EC3-F760CADA4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0CB2A1-01C5-7725-23CE-B24F560E27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D52A38-734D-D014-C91B-B961F899D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F39BA-CD56-DB63-F695-C8959135CB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433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B46CA-6A1E-1E55-535F-E07974F5C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81D7F-B45C-27D9-27DD-7620A9FB81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B3719B-F4AF-027A-305F-66CA126AA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779D7-C9C8-345E-7BC0-1AFAC53780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323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D2910-33AF-9F65-2583-1F0CCE297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C449E-2413-96CA-B2D2-B03A5BC3E7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835C3B-7A0B-8CE6-46B7-5FEBB081B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C2D59-E2A1-AC4D-FE5F-886C5CBBEF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832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7258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83D6F-46B4-7383-7D98-611B5F92E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885384-29A1-A296-F350-C8AAAE7560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2DAEA5-2A18-893D-D283-B57B1CD77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7C185-4754-849E-0ED7-5369A0FBC2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E0A2F-6CB1-408D-9B7C-0148FB96189A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4341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7091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391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01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5454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580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000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897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499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06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359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33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25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178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410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14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965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32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CF85DC8-9439-4E67-8BF6-B1DEF9BA3FAC}" type="datetimeFigureOut">
              <a:rPr lang="en-IN" smtClean="0"/>
              <a:t>13-06-2025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9B057DD-5FE2-422B-B9EA-CA95A6B7F7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4294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G"/><Relationship Id="rId10" Type="http://schemas.openxmlformats.org/officeDocument/2006/relationships/image" Target="../media/image18.JPG"/><Relationship Id="rId4" Type="http://schemas.openxmlformats.org/officeDocument/2006/relationships/image" Target="../media/image12.JPG"/><Relationship Id="rId9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G"/><Relationship Id="rId3" Type="http://schemas.openxmlformats.org/officeDocument/2006/relationships/image" Target="../media/image25.JPG"/><Relationship Id="rId7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G"/><Relationship Id="rId11" Type="http://schemas.openxmlformats.org/officeDocument/2006/relationships/image" Target="../media/image33.JPG"/><Relationship Id="rId5" Type="http://schemas.openxmlformats.org/officeDocument/2006/relationships/image" Target="../media/image27.JPG"/><Relationship Id="rId10" Type="http://schemas.openxmlformats.org/officeDocument/2006/relationships/image" Target="../media/image32.JPG"/><Relationship Id="rId4" Type="http://schemas.openxmlformats.org/officeDocument/2006/relationships/image" Target="../media/image26.JPG"/><Relationship Id="rId9" Type="http://schemas.openxmlformats.org/officeDocument/2006/relationships/image" Target="../media/image3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JPG"/><Relationship Id="rId4" Type="http://schemas.openxmlformats.org/officeDocument/2006/relationships/image" Target="../media/image3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A0BC8-C3B2-94EC-2B0D-646FF0500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F84F7-9157-3F00-8B3D-A55140514BA8}"/>
              </a:ext>
            </a:extLst>
          </p:cNvPr>
          <p:cNvSpPr/>
          <p:nvPr/>
        </p:nvSpPr>
        <p:spPr>
          <a:xfrm>
            <a:off x="4429509" y="2379385"/>
            <a:ext cx="5476179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SHIELD INSURANCE </a:t>
            </a:r>
          </a:p>
          <a:p>
            <a:pPr algn="ctr"/>
            <a:r>
              <a:rPr lang="en-US" sz="5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ANALYSIS </a:t>
            </a:r>
            <a:endParaRPr lang="en-US" sz="5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46BA0-9C00-D37C-60B6-D8A9DFF46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04" y="109369"/>
            <a:ext cx="752322" cy="736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BCA8BE-631B-5090-0416-F8ED38B6E9C5}"/>
              </a:ext>
            </a:extLst>
          </p:cNvPr>
          <p:cNvSpPr txBox="1"/>
          <p:nvPr/>
        </p:nvSpPr>
        <p:spPr>
          <a:xfrm>
            <a:off x="971606" y="477472"/>
            <a:ext cx="25957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Calibri" panose="020F0502020204030204" pitchFamily="34" charset="0"/>
                <a:cs typeface="Calibri" panose="020F0502020204030204" pitchFamily="34" charset="0"/>
              </a:rPr>
              <a:t>AtliQ Technologies</a:t>
            </a:r>
            <a:endParaRPr lang="en-I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BBA07C-E43E-4A9B-BF1C-DA86277C0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100" y="199731"/>
            <a:ext cx="890296" cy="8902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82FF8C-4039-7A34-99B9-B9F84DAEE0C0}"/>
              </a:ext>
            </a:extLst>
          </p:cNvPr>
          <p:cNvSpPr txBox="1"/>
          <p:nvPr/>
        </p:nvSpPr>
        <p:spPr>
          <a:xfrm>
            <a:off x="4429509" y="4750743"/>
            <a:ext cx="3332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Presented by : Sachin Savkare</a:t>
            </a:r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F5D58A3-E0BD-6E48-3C0D-47D5AA817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4738" y="6450096"/>
            <a:ext cx="9327362" cy="55399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>
                    <a:alpha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This presentation was developed during the Data Analytics Internship at AtliQ Technologies, facilitated by Codebasics.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i="0" u="none" strike="noStrike" cap="none" normalizeH="0" baseline="0" dirty="0">
              <a:ln>
                <a:noFill/>
              </a:ln>
              <a:solidFill>
                <a:schemeClr val="tx1">
                  <a:alpha val="50000"/>
                </a:schemeClr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E0B0F3-5338-26B1-F6E6-61B655F08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917" y="2044232"/>
            <a:ext cx="2301522" cy="230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3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D6D8-2650-01C8-E466-F717FF871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TextBox 2">
            <a:extLst>
              <a:ext uri="{FF2B5EF4-FFF2-40B4-BE49-F238E27FC236}">
                <a16:creationId xmlns:a16="http://schemas.microsoft.com/office/drawing/2014/main" id="{C39C4FEA-0D18-B265-DD8F-79D50114FB8F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View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BE2F39-53E5-635C-46E8-EC04D4089ADC}"/>
              </a:ext>
            </a:extLst>
          </p:cNvPr>
          <p:cNvSpPr txBox="1"/>
          <p:nvPr/>
        </p:nvSpPr>
        <p:spPr>
          <a:xfrm>
            <a:off x="198218" y="715319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2. Sales Mode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E621DF-43CE-1AB7-5111-AE78AD795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990" y="1269317"/>
            <a:ext cx="9197575" cy="51600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6234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A716C-EA26-CE5D-8F24-83CE33FF8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CBE41325-D417-F325-7EC6-CCD4B54E2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643" y="1133916"/>
            <a:ext cx="8864350" cy="2602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5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Sales Mode Performance:</a:t>
            </a:r>
          </a:p>
          <a:p>
            <a:pPr>
              <a:lnSpc>
                <a:spcPct val="150000"/>
              </a:lnSpc>
            </a:pPr>
            <a:endParaRPr lang="en-US" altLang="en-US" sz="500" b="1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2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Online Mode consistently leads in customer acquisition, averaging 40–45% share monthly.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2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Agent Mode contributes fewer customers but delivers higher revenue per customer.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2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Branch &amp; Referral Modes have minimal and stagnant presence in both customer and revenue trends</a:t>
            </a:r>
          </a:p>
          <a:p>
            <a:pPr>
              <a:lnSpc>
                <a:spcPct val="150000"/>
              </a:lnSpc>
            </a:pPr>
            <a:endParaRPr lang="en-US" altLang="en-US" sz="500" b="1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altLang="en-US" sz="500" b="1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15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Monthly Trends – Customer &amp; Revenue:</a:t>
            </a:r>
            <a:endParaRPr lang="en-US" alt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altLang="en-US" sz="500" b="1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12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Observation: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1200" b="1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February remains a weak month across both metrics, likely due to low seasonal activity or policy cycle resets.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3920C7-9B6F-C00A-F65B-03C905C933F9}"/>
              </a:ext>
            </a:extLst>
          </p:cNvPr>
          <p:cNvSpPr txBox="1"/>
          <p:nvPr/>
        </p:nvSpPr>
        <p:spPr>
          <a:xfrm>
            <a:off x="189000" y="110701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C0B12E-3F68-1314-C2DF-A0F91E0B82E1}"/>
              </a:ext>
            </a:extLst>
          </p:cNvPr>
          <p:cNvSpPr txBox="1"/>
          <p:nvPr/>
        </p:nvSpPr>
        <p:spPr>
          <a:xfrm>
            <a:off x="189000" y="579918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alpha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Sales Mode Analysis View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46BACB-095A-DA97-8A14-D84C706AC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363963"/>
              </p:ext>
            </p:extLst>
          </p:nvPr>
        </p:nvGraphicFramePr>
        <p:xfrm>
          <a:off x="559643" y="3736808"/>
          <a:ext cx="8864352" cy="2764107"/>
        </p:xfrm>
        <a:graphic>
          <a:graphicData uri="http://schemas.openxmlformats.org/drawingml/2006/table">
            <a:tbl>
              <a:tblPr/>
              <a:tblGrid>
                <a:gridCol w="2216088">
                  <a:extLst>
                    <a:ext uri="{9D8B030D-6E8A-4147-A177-3AD203B41FA5}">
                      <a16:colId xmlns:a16="http://schemas.microsoft.com/office/drawing/2014/main" val="3655246941"/>
                    </a:ext>
                  </a:extLst>
                </a:gridCol>
                <a:gridCol w="2216088">
                  <a:extLst>
                    <a:ext uri="{9D8B030D-6E8A-4147-A177-3AD203B41FA5}">
                      <a16:colId xmlns:a16="http://schemas.microsoft.com/office/drawing/2014/main" val="1870408704"/>
                    </a:ext>
                  </a:extLst>
                </a:gridCol>
                <a:gridCol w="2216088">
                  <a:extLst>
                    <a:ext uri="{9D8B030D-6E8A-4147-A177-3AD203B41FA5}">
                      <a16:colId xmlns:a16="http://schemas.microsoft.com/office/drawing/2014/main" val="3297105118"/>
                    </a:ext>
                  </a:extLst>
                </a:gridCol>
                <a:gridCol w="2216088">
                  <a:extLst>
                    <a:ext uri="{9D8B030D-6E8A-4147-A177-3AD203B41FA5}">
                      <a16:colId xmlns:a16="http://schemas.microsoft.com/office/drawing/2014/main" val="2201740005"/>
                    </a:ext>
                  </a:extLst>
                </a:gridCol>
              </a:tblGrid>
              <a:tr h="44997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Month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Customer Trend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Revenue Trend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Dominant Sales Mode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899009"/>
                  </a:ext>
                </a:extLst>
              </a:tr>
              <a:tr h="257126"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 2022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Stable start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Moderate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Online &amp; Agent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43269"/>
                  </a:ext>
                </a:extLst>
              </a:tr>
              <a:tr h="257126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Dec 2022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Slight increase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Moderate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Online growing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134824"/>
                  </a:ext>
                </a:extLst>
              </a:tr>
              <a:tr h="449971"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 2023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Continued growth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Revenue peak begins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Agent surge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748931"/>
                  </a:ext>
                </a:extLst>
              </a:tr>
              <a:tr h="449971"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Feb 2023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Noticeable dip</a:t>
                      </a:r>
                      <a:endParaRPr lang="en-IN" sz="12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Lowest revenue</a:t>
                      </a:r>
                      <a:endParaRPr lang="en-IN" sz="12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Weakened across all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798819"/>
                  </a:ext>
                </a:extLst>
              </a:tr>
              <a:tr h="449971"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 2023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Strong recovery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Highest revenue</a:t>
                      </a:r>
                      <a:endParaRPr lang="en-IN" sz="12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Agent dominates again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537252"/>
                  </a:ext>
                </a:extLst>
              </a:tr>
              <a:tr h="449971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Apr 2023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Customer peak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High, but slightly down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Online-driven</a:t>
                      </a:r>
                    </a:p>
                  </a:txBody>
                  <a:tcPr marL="72656" marR="72656" marT="36328" marB="3632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006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05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99EEF8-B25C-EA32-E17A-92C6B17B6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EAD36F-2455-4237-46EE-440EE8611429}"/>
              </a:ext>
            </a:extLst>
          </p:cNvPr>
          <p:cNvSpPr txBox="1"/>
          <p:nvPr/>
        </p:nvSpPr>
        <p:spPr>
          <a:xfrm>
            <a:off x="323444" y="210741"/>
            <a:ext cx="6094378" cy="42648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500"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3. Sales Mode Contribution Summary:</a:t>
            </a:r>
          </a:p>
          <a:p>
            <a:endParaRPr lang="en-IN" sz="500" dirty="0"/>
          </a:p>
          <a:p>
            <a:r>
              <a:rPr lang="en-IN" sz="1200" dirty="0"/>
              <a:t>Customer Distribution (%):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Agent: ~56%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Online: ~30%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Branch: ~15% + Referral: ~5%</a:t>
            </a:r>
          </a:p>
          <a:p>
            <a:endParaRPr lang="en-IN" sz="1200" dirty="0"/>
          </a:p>
          <a:p>
            <a:r>
              <a:rPr lang="en-IN" sz="1200" dirty="0"/>
              <a:t>Revenue Distribution (%):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Agent: ~56%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Online: ~30%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Branch + Referral: ~ 14%</a:t>
            </a:r>
          </a:p>
          <a:p>
            <a:endParaRPr lang="en-IN" sz="1000" dirty="0"/>
          </a:p>
          <a:p>
            <a:r>
              <a:rPr lang="en-IN" dirty="0"/>
              <a:t>Conclusion:</a:t>
            </a:r>
          </a:p>
          <a:p>
            <a:pPr lvl="1">
              <a:lnSpc>
                <a:spcPct val="150000"/>
              </a:lnSpc>
            </a:pPr>
            <a:endParaRPr lang="en-IN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Agent Mode = High Value, Low Volume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Online Mode = High Volume, Lower Value</a:t>
            </a:r>
          </a:p>
        </p:txBody>
      </p:sp>
    </p:spTree>
    <p:extLst>
      <p:ext uri="{BB962C8B-B14F-4D97-AF65-F5344CB8AC3E}">
        <p14:creationId xmlns:p14="http://schemas.microsoft.com/office/powerpoint/2010/main" val="832025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5EDFC-8B64-96C6-82AA-E2D942AAE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EDF89B-AD8A-7F04-0FB4-0CE6F534CF0A}"/>
              </a:ext>
            </a:extLst>
          </p:cNvPr>
          <p:cNvSpPr txBox="1"/>
          <p:nvPr/>
        </p:nvSpPr>
        <p:spPr>
          <a:xfrm>
            <a:off x="689610" y="1284828"/>
            <a:ext cx="6666230" cy="48809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500"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1. Double Down on Online – But Smarter</a:t>
            </a:r>
          </a:p>
          <a:p>
            <a:endParaRPr lang="en-IN" sz="500" dirty="0"/>
          </a:p>
          <a:p>
            <a:pPr marL="800100" lvl="1"/>
            <a:r>
              <a:rPr lang="en-IN" dirty="0"/>
              <a:t>Drive scale via Online with intelligent upsell nudges (e.g., “Top-up your coverage”).</a:t>
            </a:r>
          </a:p>
          <a:p>
            <a:pPr marL="800100" lvl="1"/>
            <a:r>
              <a:rPr lang="en-IN" dirty="0"/>
              <a:t>Introduce bundled digital policies or limited-time online-exclusive offers.</a:t>
            </a:r>
          </a:p>
          <a:p>
            <a:endParaRPr lang="en-IN" sz="1000" dirty="0"/>
          </a:p>
          <a:p>
            <a:r>
              <a:rPr lang="en-IN" dirty="0"/>
              <a:t>2. Empower Agent Channel</a:t>
            </a:r>
          </a:p>
          <a:p>
            <a:endParaRPr lang="en-IN" sz="500" dirty="0"/>
          </a:p>
          <a:p>
            <a:pPr marL="800100" lvl="1"/>
            <a:r>
              <a:rPr lang="en-IN" dirty="0"/>
              <a:t>High-value revenue indicates potential to expand Agent network.</a:t>
            </a:r>
          </a:p>
          <a:p>
            <a:pPr marL="800100" lvl="1"/>
            <a:r>
              <a:rPr lang="en-IN" dirty="0"/>
              <a:t>Use performance-based bonuses &amp; CRM to target high-premium customers.</a:t>
            </a:r>
          </a:p>
          <a:p>
            <a:endParaRPr lang="en-IN" sz="1000" dirty="0"/>
          </a:p>
          <a:p>
            <a:r>
              <a:rPr lang="en-IN" dirty="0"/>
              <a:t>3. Energize Branch &amp; Referral Channels</a:t>
            </a:r>
          </a:p>
          <a:p>
            <a:endParaRPr lang="en-IN" sz="500" dirty="0"/>
          </a:p>
          <a:p>
            <a:pPr marL="800100" lvl="1"/>
            <a:r>
              <a:rPr lang="en-IN" dirty="0"/>
              <a:t>Consider hybrid on boarding at branches (walk-in + online handoff).</a:t>
            </a:r>
          </a:p>
          <a:p>
            <a:pPr marL="800100" lvl="1"/>
            <a:r>
              <a:rPr lang="en-IN" dirty="0"/>
              <a:t>Launch referral campaigns for satisfied policyholders in metro cities.</a:t>
            </a:r>
          </a:p>
          <a:p>
            <a:endParaRPr lang="en-IN" sz="1000" dirty="0"/>
          </a:p>
          <a:p>
            <a:r>
              <a:rPr lang="en-IN" dirty="0"/>
              <a:t>4. Address February Dip</a:t>
            </a:r>
          </a:p>
          <a:p>
            <a:endParaRPr lang="en-IN" sz="500" dirty="0"/>
          </a:p>
          <a:p>
            <a:pPr marL="800100" lvl="1"/>
            <a:r>
              <a:rPr lang="en-IN" dirty="0"/>
              <a:t>Pre-plan Q1 offers in January.</a:t>
            </a:r>
          </a:p>
          <a:p>
            <a:pPr marL="800100" lvl="1"/>
            <a:r>
              <a:rPr lang="en-IN" dirty="0"/>
              <a:t>Launch retention drives or simplified renewal policies before February starts.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5C1802-A4B2-BC80-D9B0-8274219CF92D}"/>
              </a:ext>
            </a:extLst>
          </p:cNvPr>
          <p:cNvSpPr txBox="1"/>
          <p:nvPr/>
        </p:nvSpPr>
        <p:spPr>
          <a:xfrm>
            <a:off x="189000" y="110701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Recommendations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C489F6-1003-CBAA-E5BE-F5CB537FA1FF}"/>
              </a:ext>
            </a:extLst>
          </p:cNvPr>
          <p:cNvSpPr txBox="1"/>
          <p:nvPr/>
        </p:nvSpPr>
        <p:spPr>
          <a:xfrm>
            <a:off x="189000" y="579918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alpha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Sales Mode Analysis View</a:t>
            </a:r>
          </a:p>
        </p:txBody>
      </p:sp>
    </p:spTree>
    <p:extLst>
      <p:ext uri="{BB962C8B-B14F-4D97-AF65-F5344CB8AC3E}">
        <p14:creationId xmlns:p14="http://schemas.microsoft.com/office/powerpoint/2010/main" val="2173320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B4A5A-533C-BBBE-6C2B-BB0DA0D58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TextBox 2">
            <a:extLst>
              <a:ext uri="{FF2B5EF4-FFF2-40B4-BE49-F238E27FC236}">
                <a16:creationId xmlns:a16="http://schemas.microsoft.com/office/drawing/2014/main" id="{44176AD9-CA64-7A45-30F4-897C989AD560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View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255611-FCB7-5A44-5B3F-EAB2B44E110A}"/>
              </a:ext>
            </a:extLst>
          </p:cNvPr>
          <p:cNvSpPr txBox="1"/>
          <p:nvPr/>
        </p:nvSpPr>
        <p:spPr>
          <a:xfrm>
            <a:off x="198218" y="697213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3. Age Group Analysis</a:t>
            </a:r>
            <a:endParaRPr lang="en-IN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0BD3EC-2429-27A3-4CFE-87B5E5532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023" y="1251211"/>
            <a:ext cx="9199057" cy="51533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4627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35616-7390-419B-9521-B13C05D24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91EB47-F5B2-B8A9-60D6-D67ECB9B6127}"/>
              </a:ext>
            </a:extLst>
          </p:cNvPr>
          <p:cNvSpPr txBox="1"/>
          <p:nvPr/>
        </p:nvSpPr>
        <p:spPr>
          <a:xfrm>
            <a:off x="688259" y="779361"/>
            <a:ext cx="9586452" cy="60653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500"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1. 25–30 Age Group Leads Consistently</a:t>
            </a:r>
          </a:p>
          <a:p>
            <a:endParaRPr lang="en-IN" sz="500" dirty="0"/>
          </a:p>
          <a:p>
            <a:pPr lvl="1"/>
            <a:r>
              <a:rPr lang="en-IN" dirty="0"/>
              <a:t>This segment consistently drives the highest customer volume and revenue across all six months.</a:t>
            </a:r>
          </a:p>
          <a:p>
            <a:pPr lvl="1"/>
            <a:r>
              <a:rPr lang="en-IN" dirty="0"/>
              <a:t>Indicates strong product-market fit and effective targeting for this age band.</a:t>
            </a:r>
          </a:p>
          <a:p>
            <a:pPr lvl="1"/>
            <a:endParaRPr lang="en-IN" sz="1000" dirty="0"/>
          </a:p>
          <a:p>
            <a:r>
              <a:rPr lang="en-IN" dirty="0"/>
              <a:t>2. Emerging Growth from 31–40 Segment</a:t>
            </a:r>
          </a:p>
          <a:p>
            <a:endParaRPr lang="en-IN" sz="500" dirty="0"/>
          </a:p>
          <a:p>
            <a:pPr lvl="1"/>
            <a:r>
              <a:rPr lang="en-IN" dirty="0"/>
              <a:t>After a modest start, this group shows steady growth in both revenue and customer count, especially in December and March.</a:t>
            </a:r>
          </a:p>
          <a:p>
            <a:pPr lvl="1"/>
            <a:r>
              <a:rPr lang="en-IN" dirty="0"/>
              <a:t>Signals rising interest among mid-career individuals with purchasing power.</a:t>
            </a:r>
          </a:p>
          <a:p>
            <a:pPr lvl="1"/>
            <a:endParaRPr lang="en-IN" sz="1000" dirty="0"/>
          </a:p>
          <a:p>
            <a:r>
              <a:rPr lang="en-IN" dirty="0"/>
              <a:t>3. Volatility in 18–24 and 65+ Segments</a:t>
            </a:r>
          </a:p>
          <a:p>
            <a:endParaRPr lang="en-IN" sz="500" dirty="0"/>
          </a:p>
          <a:p>
            <a:pPr lvl="1"/>
            <a:r>
              <a:rPr lang="en-IN" dirty="0"/>
              <a:t>The youngest (18–24) and oldest (65+) customer groups display inconsistent behaviour, with sharp dips in February and April.</a:t>
            </a:r>
          </a:p>
          <a:p>
            <a:pPr lvl="1"/>
            <a:r>
              <a:rPr lang="en-IN" dirty="0"/>
              <a:t>These segments appear sensitive to pricing, seasonal factors, or messaging tone.</a:t>
            </a:r>
          </a:p>
          <a:p>
            <a:pPr lvl="1"/>
            <a:endParaRPr lang="en-IN" sz="1000" dirty="0"/>
          </a:p>
          <a:p>
            <a:r>
              <a:rPr lang="en-IN" dirty="0"/>
              <a:t>4. February 2023 – A Clear Low Point</a:t>
            </a:r>
          </a:p>
          <a:p>
            <a:endParaRPr lang="en-IN" sz="500" dirty="0"/>
          </a:p>
          <a:p>
            <a:pPr lvl="1"/>
            <a:r>
              <a:rPr lang="en-IN" dirty="0"/>
              <a:t>All age groups exhibit reduced activity.</a:t>
            </a:r>
          </a:p>
          <a:p>
            <a:pPr lvl="1"/>
            <a:r>
              <a:rPr lang="en-IN" dirty="0"/>
              <a:t>Could reflect seasonal disengagement or a lack of targeted campaigns during the mid-quarter.</a:t>
            </a:r>
          </a:p>
          <a:p>
            <a:pPr lvl="1"/>
            <a:endParaRPr lang="en-IN" sz="1000" dirty="0"/>
          </a:p>
          <a:p>
            <a:r>
              <a:rPr lang="en-IN" dirty="0"/>
              <a:t>5. March 2023 – Strongest Recovery Month</a:t>
            </a:r>
          </a:p>
          <a:p>
            <a:endParaRPr lang="en-IN" sz="500" dirty="0"/>
          </a:p>
          <a:p>
            <a:pPr lvl="1"/>
            <a:r>
              <a:rPr lang="en-IN" dirty="0"/>
              <a:t>All segments, especially 25–30 and 31–40, bounce back with strong numbers.</a:t>
            </a:r>
          </a:p>
          <a:p>
            <a:pPr lvl="1"/>
            <a:r>
              <a:rPr lang="en-IN" dirty="0"/>
              <a:t>Demonstrates potential when engagement strategies align with timing and targeting.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A7F653-15D3-98ED-B854-A3582C00FFE0}"/>
              </a:ext>
            </a:extLst>
          </p:cNvPr>
          <p:cNvSpPr txBox="1"/>
          <p:nvPr/>
        </p:nvSpPr>
        <p:spPr>
          <a:xfrm>
            <a:off x="137652" y="111167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– </a:t>
            </a:r>
            <a:r>
              <a:rPr lang="en-IN" sz="3000" b="1" dirty="0">
                <a:latin typeface="Calibri" panose="020F0502020204030204" pitchFamily="34" charset="0"/>
                <a:cs typeface="Calibri" panose="020F0502020204030204" pitchFamily="34" charset="0"/>
              </a:rPr>
              <a:t>Age Group Analysis </a:t>
            </a:r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(Nov 2022 – Apr 2023)</a:t>
            </a:r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146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E4C20-86BF-E757-9407-DD998F92F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CCF85-854D-DC70-DFB7-A5988612C314}"/>
              </a:ext>
            </a:extLst>
          </p:cNvPr>
          <p:cNvSpPr txBox="1"/>
          <p:nvPr/>
        </p:nvSpPr>
        <p:spPr>
          <a:xfrm>
            <a:off x="698086" y="761947"/>
            <a:ext cx="9252159" cy="60653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500"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  <a:defRPr sz="120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dirty="0"/>
              <a:t>1. Double Down on the 25–30 Segment</a:t>
            </a:r>
          </a:p>
          <a:p>
            <a:endParaRPr lang="en-IN" sz="500" dirty="0"/>
          </a:p>
          <a:p>
            <a:pPr lvl="1"/>
            <a:r>
              <a:rPr lang="en-IN" dirty="0"/>
              <a:t>Continue tailored campaigns, exclusive offers, and loyalty benefits for this high-performing group.</a:t>
            </a:r>
          </a:p>
          <a:p>
            <a:pPr lvl="1"/>
            <a:r>
              <a:rPr lang="en-IN" dirty="0"/>
              <a:t>Consider introducing referral schemes or bundled offerings for peer groups.</a:t>
            </a:r>
          </a:p>
          <a:p>
            <a:pPr lvl="1"/>
            <a:endParaRPr lang="en-IN" sz="1000" dirty="0"/>
          </a:p>
          <a:p>
            <a:r>
              <a:rPr lang="en-IN" dirty="0"/>
              <a:t>2. Nurture the 31–40 Age Group into Power Users</a:t>
            </a:r>
          </a:p>
          <a:p>
            <a:endParaRPr lang="en-IN" sz="500" dirty="0"/>
          </a:p>
          <a:p>
            <a:pPr lvl="1"/>
            <a:r>
              <a:rPr lang="en-IN" dirty="0"/>
              <a:t>Build value-driven plans (e.g., family or career-based insurance products) to lock in this rising group.</a:t>
            </a:r>
          </a:p>
          <a:p>
            <a:pPr lvl="1"/>
            <a:r>
              <a:rPr lang="en-IN" dirty="0"/>
              <a:t>Use targeted storytelling and trust-based marketing.</a:t>
            </a:r>
          </a:p>
          <a:p>
            <a:pPr lvl="1"/>
            <a:endParaRPr lang="en-IN" sz="1000" dirty="0"/>
          </a:p>
          <a:p>
            <a:r>
              <a:rPr lang="en-IN" dirty="0"/>
              <a:t>3. Reignite the 18–24 Audience</a:t>
            </a:r>
          </a:p>
          <a:p>
            <a:endParaRPr lang="en-IN" sz="500" dirty="0"/>
          </a:p>
          <a:p>
            <a:pPr lvl="1"/>
            <a:r>
              <a:rPr lang="en-IN" dirty="0"/>
              <a:t>Leverage digital-first strategies: gamified onboarding, influencer tie-ins, and flexible micro-payment options.</a:t>
            </a:r>
          </a:p>
          <a:p>
            <a:pPr lvl="1"/>
            <a:r>
              <a:rPr lang="en-IN" dirty="0"/>
              <a:t>Focus on education-based content to build long-term trust.</a:t>
            </a:r>
          </a:p>
          <a:p>
            <a:pPr lvl="1"/>
            <a:endParaRPr lang="en-IN" sz="1000" dirty="0"/>
          </a:p>
          <a:p>
            <a:r>
              <a:rPr lang="en-IN" dirty="0"/>
              <a:t>4. Re-Engage the 65+ Segment</a:t>
            </a:r>
          </a:p>
          <a:p>
            <a:endParaRPr lang="en-IN" sz="500" dirty="0"/>
          </a:p>
          <a:p>
            <a:pPr lvl="1"/>
            <a:r>
              <a:rPr lang="en-IN" dirty="0"/>
              <a:t>Consider simplified product bundles, personalized assistance, or agent-driven onboarding for better conversion.</a:t>
            </a:r>
          </a:p>
          <a:p>
            <a:pPr lvl="1"/>
            <a:r>
              <a:rPr lang="en-IN" dirty="0"/>
              <a:t>Highlight Peace-of-mind benefits rather than technical features.</a:t>
            </a:r>
          </a:p>
          <a:p>
            <a:pPr lvl="1"/>
            <a:endParaRPr lang="en-IN" sz="1000" dirty="0"/>
          </a:p>
          <a:p>
            <a:r>
              <a:rPr lang="en-IN" dirty="0"/>
              <a:t>5. Avoid Mid-Quarter Drop-offs (Like Feb)</a:t>
            </a:r>
          </a:p>
          <a:p>
            <a:endParaRPr lang="en-IN" sz="500" dirty="0"/>
          </a:p>
          <a:p>
            <a:pPr lvl="1"/>
            <a:r>
              <a:rPr lang="en-IN" dirty="0"/>
              <a:t>Launch Mid-quarter engagement drives with fresh offers or reminders to counter dips.</a:t>
            </a:r>
          </a:p>
          <a:p>
            <a:pPr lvl="1"/>
            <a:r>
              <a:rPr lang="en-IN" dirty="0"/>
              <a:t>Use predictive analytics to flag drop-off risks early by age group.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992AE-AD90-41CD-9DC5-DF750B0AF878}"/>
              </a:ext>
            </a:extLst>
          </p:cNvPr>
          <p:cNvSpPr txBox="1"/>
          <p:nvPr/>
        </p:nvSpPr>
        <p:spPr>
          <a:xfrm>
            <a:off x="137652" y="111167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Recommendations: </a:t>
            </a:r>
            <a:r>
              <a:rPr lang="en-IN" sz="3000" b="1" dirty="0">
                <a:latin typeface="Calibri" panose="020F0502020204030204" pitchFamily="34" charset="0"/>
                <a:cs typeface="Calibri" panose="020F0502020204030204" pitchFamily="34" charset="0"/>
              </a:rPr>
              <a:t>Age Group Analysis view</a:t>
            </a:r>
            <a:r>
              <a:rPr lang="en-US" sz="3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317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15022-9AFF-8F1E-1523-268313D99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ADC8EF-CFDC-7F2B-AF0B-514DA7FDA058}"/>
              </a:ext>
            </a:extLst>
          </p:cNvPr>
          <p:cNvSpPr/>
          <p:nvPr/>
        </p:nvSpPr>
        <p:spPr>
          <a:xfrm>
            <a:off x="2622933" y="2690336"/>
            <a:ext cx="6946133" cy="1477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 </a:t>
            </a:r>
            <a:endParaRPr lang="en-US" sz="9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8025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9BA70-8B1A-E184-F49D-7BD0DC6D9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3408B36-6C73-52C2-4AEA-4D34DC3CA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773" y="253904"/>
            <a:ext cx="3545943" cy="199643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5EF9790-7511-6574-1CF4-2A0CB30133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071" y="783194"/>
            <a:ext cx="3547186" cy="200386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276A9F-3A2C-9131-0074-1F15E0A2EE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700" y="1252121"/>
            <a:ext cx="3538357" cy="199643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2020D9-F2F8-5F25-43E2-7CF0BCE0F9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500" y="1798208"/>
            <a:ext cx="3531874" cy="199659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5B6C8B-E45C-63BF-98CF-E13B0F6EE6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17" y="2429523"/>
            <a:ext cx="3543601" cy="199895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88C6B9-3415-D182-E60F-68B719BFF5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829" y="3069007"/>
            <a:ext cx="3543601" cy="200386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BB0715-43DE-D0FC-334E-6B19F21C9E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179" y="3699578"/>
            <a:ext cx="3543601" cy="200461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793FB6-EB32-872A-789F-A73FC00267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816" y="4208763"/>
            <a:ext cx="3543601" cy="200386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D65740-0F49-5332-69CD-BED4A331064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41" y="4709780"/>
            <a:ext cx="3543601" cy="19964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5CD5B43-9DD7-4764-60C0-7019B7F6CF17}"/>
              </a:ext>
            </a:extLst>
          </p:cNvPr>
          <p:cNvSpPr txBox="1"/>
          <p:nvPr/>
        </p:nvSpPr>
        <p:spPr>
          <a:xfrm>
            <a:off x="345887" y="313788"/>
            <a:ext cx="39420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4C594E18-C72F-DED9-A419-3CC280669D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116" y="424365"/>
            <a:ext cx="5514384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5G Unplugged: Uncovering Insights from Wavecon Telecom’s Data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altLang="en-US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data-driven deep dive into performance post-5G rollout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IN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Powered by Power BI &amp; SQL</a:t>
            </a:r>
            <a:endParaRPr kumimoji="0" lang="en-US" altLang="en-US" sz="20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951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28DFA-B15A-42A0-FF8F-E80041B26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54B3A8-6117-2D5B-66F3-9019ABFE9B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88" y="199834"/>
            <a:ext cx="5749276" cy="32421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2A2A38-997D-9F8C-2F2E-592CC2A6D1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436" y="973211"/>
            <a:ext cx="5736133" cy="32421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3AD6CB-4A8C-8B74-E307-DA7CC12B71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225" y="1634638"/>
            <a:ext cx="5922064" cy="33426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36433F-F3A8-68F8-E207-D6927FCD173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986" y="2190507"/>
            <a:ext cx="5750174" cy="32359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5C754E-A215-514F-B86B-A2FEA5564F6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0" y="2976880"/>
            <a:ext cx="5750174" cy="32421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9DCAE2-E912-2719-E129-830303887423}"/>
              </a:ext>
            </a:extLst>
          </p:cNvPr>
          <p:cNvSpPr txBox="1"/>
          <p:nvPr/>
        </p:nvSpPr>
        <p:spPr>
          <a:xfrm>
            <a:off x="136240" y="21130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Business Insights 360 | Power BI Dashboard Driving Smarter Decisions Across Finance, Sales, Marketing, Supply Chain &amp; Executive Views</a:t>
            </a:r>
          </a:p>
        </p:txBody>
      </p:sp>
    </p:spTree>
    <p:extLst>
      <p:ext uri="{BB962C8B-B14F-4D97-AF65-F5344CB8AC3E}">
        <p14:creationId xmlns:p14="http://schemas.microsoft.com/office/powerpoint/2010/main" val="1253368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EEB03-7D07-8B49-3250-CAA3AC96D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0ABBF7-EEAC-7ADB-AAB3-0BC565F24D1E}"/>
              </a:ext>
            </a:extLst>
          </p:cNvPr>
          <p:cNvSpPr txBox="1"/>
          <p:nvPr/>
        </p:nvSpPr>
        <p:spPr>
          <a:xfrm>
            <a:off x="487680" y="1447134"/>
            <a:ext cx="6096000" cy="4199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Shield Insurance specialize in comprehensive health insurance solutions that safeguard individuals, families, and Corporate Clients against the financial burdens of medical emergencies. </a:t>
            </a:r>
          </a:p>
          <a:p>
            <a:pPr>
              <a:lnSpc>
                <a:spcPct val="150000"/>
              </a:lnSpc>
            </a:pPr>
            <a:endParaRPr lang="en-IN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Shield Insurance Product Portfolio ranges from basic medical plans to high-value critical illness covers  tailored to suit every health and financial profile.</a:t>
            </a:r>
          </a:p>
          <a:p>
            <a:pPr>
              <a:lnSpc>
                <a:spcPct val="150000"/>
              </a:lnSpc>
            </a:pPr>
            <a:endParaRPr lang="en-IN"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4564BE-4A3F-6DAA-AB2C-D575EDF6C798}"/>
              </a:ext>
            </a:extLst>
          </p:cNvPr>
          <p:cNvSpPr txBox="1"/>
          <p:nvPr/>
        </p:nvSpPr>
        <p:spPr>
          <a:xfrm>
            <a:off x="412124" y="195592"/>
            <a:ext cx="9974017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SHIELD INSURANCE – EMPOWERING HEALTH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3318CD-C051-EBED-E85A-DF81D7046094}"/>
              </a:ext>
            </a:extLst>
          </p:cNvPr>
          <p:cNvSpPr txBox="1"/>
          <p:nvPr/>
        </p:nvSpPr>
        <p:spPr>
          <a:xfrm>
            <a:off x="412124" y="749590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Health</a:t>
            </a:r>
            <a:r>
              <a:rPr lang="en-IN" sz="2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Insurance : ENSURING PEACE OF MIND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6CFBC94-4531-6C5B-7B88-6D644322A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961370"/>
              </p:ext>
            </p:extLst>
          </p:nvPr>
        </p:nvGraphicFramePr>
        <p:xfrm>
          <a:off x="7461884" y="1703697"/>
          <a:ext cx="4242435" cy="2992128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414145">
                  <a:extLst>
                    <a:ext uri="{9D8B030D-6E8A-4147-A177-3AD203B41FA5}">
                      <a16:colId xmlns:a16="http://schemas.microsoft.com/office/drawing/2014/main" val="1743039247"/>
                    </a:ext>
                  </a:extLst>
                </a:gridCol>
                <a:gridCol w="1414145">
                  <a:extLst>
                    <a:ext uri="{9D8B030D-6E8A-4147-A177-3AD203B41FA5}">
                      <a16:colId xmlns:a16="http://schemas.microsoft.com/office/drawing/2014/main" val="2418202987"/>
                    </a:ext>
                  </a:extLst>
                </a:gridCol>
                <a:gridCol w="1414145">
                  <a:extLst>
                    <a:ext uri="{9D8B030D-6E8A-4147-A177-3AD203B41FA5}">
                      <a16:colId xmlns:a16="http://schemas.microsoft.com/office/drawing/2014/main" val="2801411881"/>
                    </a:ext>
                  </a:extLst>
                </a:gridCol>
              </a:tblGrid>
              <a:tr h="482601">
                <a:tc>
                  <a:txBody>
                    <a:bodyPr/>
                    <a:lstStyle/>
                    <a:p>
                      <a:r>
                        <a:rPr lang="en-IN" sz="1200" b="1" dirty="0"/>
                        <a:t>Plan Tier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 dirty="0"/>
                        <a:t>Coverage Range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 dirty="0"/>
                        <a:t>Target Audience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860237"/>
                  </a:ext>
                </a:extLst>
              </a:tr>
              <a:tr h="675642">
                <a:tc>
                  <a:txBody>
                    <a:bodyPr/>
                    <a:lstStyle/>
                    <a:p>
                      <a:r>
                        <a:rPr lang="en-IN" sz="1200"/>
                        <a:t>Basic Health Plans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₹2 – ₹5 Lakhs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Individuals, Young </a:t>
                      </a:r>
                      <a:r>
                        <a:rPr lang="en-IN" sz="1200" b="1" kern="1200" dirty="0">
                          <a:solidFill>
                            <a:schemeClr val="tx1"/>
                          </a:solidFill>
                        </a:rPr>
                        <a:t>Professionals</a:t>
                      </a:r>
                      <a:endParaRPr lang="en-IN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352803"/>
                  </a:ext>
                </a:extLst>
              </a:tr>
              <a:tr h="482601">
                <a:tc>
                  <a:txBody>
                    <a:bodyPr/>
                    <a:lstStyle/>
                    <a:p>
                      <a:r>
                        <a:rPr lang="en-IN" sz="1200"/>
                        <a:t>Family Floater Plans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₹5 – ₹10 Lakhs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Nuclear &amp; Small Families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1109432"/>
                  </a:ext>
                </a:extLst>
              </a:tr>
              <a:tr h="675642">
                <a:tc>
                  <a:txBody>
                    <a:bodyPr/>
                    <a:lstStyle/>
                    <a:p>
                      <a:r>
                        <a:rPr lang="en-IN" sz="1200"/>
                        <a:t>Top-up/Super Plans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₹10 – ₹25 Lakhs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Health-conscious Families, Seniors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7071647"/>
                  </a:ext>
                </a:extLst>
              </a:tr>
              <a:tr h="675642">
                <a:tc>
                  <a:txBody>
                    <a:bodyPr/>
                    <a:lstStyle/>
                    <a:p>
                      <a:r>
                        <a:rPr lang="en-IN" sz="1200"/>
                        <a:t>Critical Illness Plans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/>
                        <a:t>₹25 Lakhs – ₹1 Crore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HNIs, Corporate Clients, High-Risk Patients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3969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674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0ADF1-0230-C1D9-5E6E-4DFDCD3DE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313DAD-833F-B679-3A33-42DB30EAA7F7}"/>
              </a:ext>
            </a:extLst>
          </p:cNvPr>
          <p:cNvSpPr txBox="1"/>
          <p:nvPr/>
        </p:nvSpPr>
        <p:spPr>
          <a:xfrm>
            <a:off x="345887" y="313788"/>
            <a:ext cx="39420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Analysis of 10 Ad-Hoc Requests: SQL Query Results, Strategic Insights, and Data Visualizations for AtliQ Hardware (Consumers Goods)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18E6FF7-C572-CA85-3652-C7B3150394FF}"/>
              </a:ext>
            </a:extLst>
          </p:cNvPr>
          <p:cNvGrpSpPr/>
          <p:nvPr/>
        </p:nvGrpSpPr>
        <p:grpSpPr>
          <a:xfrm>
            <a:off x="545127" y="128043"/>
            <a:ext cx="11154502" cy="6077512"/>
            <a:chOff x="1307126" y="436664"/>
            <a:chExt cx="11154502" cy="60775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CA3037-688A-65C3-CD48-245AF17BD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31417" y="436664"/>
              <a:ext cx="3530211" cy="1994973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FD1BB7-5440-7EE8-F9B7-C52BFC1A2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3977" y="768369"/>
              <a:ext cx="3530211" cy="1995701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FAFEBD-DD1E-17AD-0B3E-C53635F51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4108" y="1205616"/>
              <a:ext cx="3530211" cy="199643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A4C4B8E-4273-D834-D607-2B0D22C0E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4239" y="1662684"/>
              <a:ext cx="3530211" cy="1993267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8EB2CFE-4A59-D58C-2BD6-16CE6AEBE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1402" y="2219699"/>
              <a:ext cx="3530211" cy="2002877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A852187-55B5-69F1-E4C0-5E6D61148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0894" y="2793418"/>
              <a:ext cx="3530211" cy="199643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9CE301B-37E6-B01C-1E94-66BDC329C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9264" y="3370304"/>
              <a:ext cx="3530211" cy="1993267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56FD00-2228-C9CD-464D-2BB762E1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7634" y="3944023"/>
              <a:ext cx="3530211" cy="199643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94BA179-7FAE-A540-1C71-7C0BBFE39B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7126" y="4517742"/>
              <a:ext cx="3543601" cy="1996434"/>
            </a:xfrm>
            <a:prstGeom prst="rect">
              <a:avLst/>
            </a:prstGeom>
            <a:effectLst>
              <a:reflection blurRad="6350" stA="52000" endA="300" endPos="3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619919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E1BD3-1053-1B61-AA20-985B39857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6838C2-9517-C5D7-0A37-83E99FA816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089" y="223795"/>
            <a:ext cx="6242391" cy="351481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B4A6E0-678E-9727-452D-59283333818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9037" y="1452042"/>
            <a:ext cx="5833926" cy="3279426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7E7EA4-F5A6-62D6-4A0A-58EF740998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13" y="2580915"/>
            <a:ext cx="5472225" cy="308015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43137"/>
              </a:srgb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C28502-8198-756E-A4C2-52519D537CE8}"/>
              </a:ext>
            </a:extLst>
          </p:cNvPr>
          <p:cNvSpPr txBox="1"/>
          <p:nvPr/>
        </p:nvSpPr>
        <p:spPr>
          <a:xfrm>
            <a:off x="223520" y="24127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Unlocking Hospitality Growth: Power BI Insights Driving Revenue &amp; Strategy for AtliQ Grands</a:t>
            </a:r>
          </a:p>
        </p:txBody>
      </p:sp>
    </p:spTree>
    <p:extLst>
      <p:ext uri="{BB962C8B-B14F-4D97-AF65-F5344CB8AC3E}">
        <p14:creationId xmlns:p14="http://schemas.microsoft.com/office/powerpoint/2010/main" val="2424230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2E38E-9375-E3ED-40CA-131CCB898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7080EF-AEFB-016B-8635-341E3F9505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640716"/>
            <a:ext cx="6990080" cy="393114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69DFE5-73DF-6DCB-0438-8137BB697A99}"/>
              </a:ext>
            </a:extLst>
          </p:cNvPr>
          <p:cNvSpPr txBox="1"/>
          <p:nvPr/>
        </p:nvSpPr>
        <p:spPr>
          <a:xfrm>
            <a:off x="497840" y="2406580"/>
            <a:ext cx="364744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Customer Experience Analytics | Power BI Dashboard for Operational Insights</a:t>
            </a:r>
          </a:p>
        </p:txBody>
      </p:sp>
    </p:spTree>
    <p:extLst>
      <p:ext uri="{BB962C8B-B14F-4D97-AF65-F5344CB8AC3E}">
        <p14:creationId xmlns:p14="http://schemas.microsoft.com/office/powerpoint/2010/main" val="3175724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114FF-DF2B-1711-401F-43C6C167B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0B02BF-B008-7BED-3D6E-D97EA57CDA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886" y="548640"/>
            <a:ext cx="7711044" cy="433832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B3A59A-809E-D19F-3804-4E4B6EB50E23}"/>
              </a:ext>
            </a:extLst>
          </p:cNvPr>
          <p:cNvSpPr txBox="1"/>
          <p:nvPr/>
        </p:nvSpPr>
        <p:spPr>
          <a:xfrm>
            <a:off x="346646" y="2413337"/>
            <a:ext cx="38201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Consumer Goods | Superstore Analysis: Turning Data into Decisions with Power BI</a:t>
            </a:r>
          </a:p>
        </p:txBody>
      </p:sp>
    </p:spTree>
    <p:extLst>
      <p:ext uri="{BB962C8B-B14F-4D97-AF65-F5344CB8AC3E}">
        <p14:creationId xmlns:p14="http://schemas.microsoft.com/office/powerpoint/2010/main" val="428107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0AD40-5A28-22E5-3A46-2D2600185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898063-E5DE-669B-C709-B5E69B04C0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886" y="548640"/>
            <a:ext cx="7711044" cy="433832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7DBDE7-4B54-C7B0-6F88-585736F3A531}"/>
              </a:ext>
            </a:extLst>
          </p:cNvPr>
          <p:cNvSpPr txBox="1"/>
          <p:nvPr/>
        </p:nvSpPr>
        <p:spPr>
          <a:xfrm>
            <a:off x="346646" y="2413337"/>
            <a:ext cx="38201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Consumer Goods | Superstore Analysis: Turning Data into Decisions with Power BI</a:t>
            </a:r>
          </a:p>
        </p:txBody>
      </p:sp>
    </p:spTree>
    <p:extLst>
      <p:ext uri="{BB962C8B-B14F-4D97-AF65-F5344CB8AC3E}">
        <p14:creationId xmlns:p14="http://schemas.microsoft.com/office/powerpoint/2010/main" val="159774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C7ECE-149F-FAD7-BD7F-A28470378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B3012C-B55C-4B00-A331-31ECA2607807}"/>
              </a:ext>
            </a:extLst>
          </p:cNvPr>
          <p:cNvSpPr/>
          <p:nvPr/>
        </p:nvSpPr>
        <p:spPr>
          <a:xfrm>
            <a:off x="2622933" y="2690336"/>
            <a:ext cx="6946133" cy="1477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 </a:t>
            </a:r>
            <a:endParaRPr lang="en-US" sz="9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8459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B1ABA-071B-36C8-8C2E-0789F5547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TextBox 7">
            <a:extLst>
              <a:ext uri="{FF2B5EF4-FFF2-40B4-BE49-F238E27FC236}">
                <a16:creationId xmlns:a16="http://schemas.microsoft.com/office/drawing/2014/main" id="{A5F2BD33-DCAF-E5F7-A4E4-F63065050994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Health Insurance Policy and Market Position in India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813B65-2218-030A-61FA-2FD59F3CD456}"/>
              </a:ext>
            </a:extLst>
          </p:cNvPr>
          <p:cNvSpPr/>
          <p:nvPr/>
        </p:nvSpPr>
        <p:spPr>
          <a:xfrm>
            <a:off x="1833782" y="5416360"/>
            <a:ext cx="744220" cy="3705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NOV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C2D3AE7-3BA9-629C-34E2-999CC5904E6D}"/>
              </a:ext>
            </a:extLst>
          </p:cNvPr>
          <p:cNvSpPr/>
          <p:nvPr/>
        </p:nvSpPr>
        <p:spPr>
          <a:xfrm>
            <a:off x="2641502" y="5416360"/>
            <a:ext cx="744220" cy="37052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DEC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31DCEB9-9F60-7E5A-6049-9A1B320B33AA}"/>
              </a:ext>
            </a:extLst>
          </p:cNvPr>
          <p:cNvSpPr/>
          <p:nvPr/>
        </p:nvSpPr>
        <p:spPr>
          <a:xfrm>
            <a:off x="1833782" y="6011526"/>
            <a:ext cx="744220" cy="3705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JAN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5F5172E-022E-A446-67CB-F703D2801AF7}"/>
              </a:ext>
            </a:extLst>
          </p:cNvPr>
          <p:cNvSpPr/>
          <p:nvPr/>
        </p:nvSpPr>
        <p:spPr>
          <a:xfrm>
            <a:off x="2641502" y="6011525"/>
            <a:ext cx="744220" cy="3705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FEB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18831C8-5036-5525-DB6F-727DCE5DAE66}"/>
              </a:ext>
            </a:extLst>
          </p:cNvPr>
          <p:cNvSpPr/>
          <p:nvPr/>
        </p:nvSpPr>
        <p:spPr>
          <a:xfrm>
            <a:off x="3449222" y="6011525"/>
            <a:ext cx="744220" cy="3705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MAR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9FF9172-A796-08A9-C14E-ADC8CF624C71}"/>
              </a:ext>
            </a:extLst>
          </p:cNvPr>
          <p:cNvSpPr/>
          <p:nvPr/>
        </p:nvSpPr>
        <p:spPr>
          <a:xfrm>
            <a:off x="4252810" y="6011524"/>
            <a:ext cx="744220" cy="3705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APR</a:t>
            </a:r>
            <a:endParaRPr lang="en-IN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B1F0FE7-92E8-67F6-3BB0-9F2184B5A599}"/>
              </a:ext>
            </a:extLst>
          </p:cNvPr>
          <p:cNvSpPr txBox="1"/>
          <p:nvPr/>
        </p:nvSpPr>
        <p:spPr>
          <a:xfrm>
            <a:off x="1077408" y="5490992"/>
            <a:ext cx="812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2022</a:t>
            </a: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CBEFA3-58DD-BBBF-3627-905AD9731C35}"/>
              </a:ext>
            </a:extLst>
          </p:cNvPr>
          <p:cNvSpPr txBox="1"/>
          <p:nvPr/>
        </p:nvSpPr>
        <p:spPr>
          <a:xfrm>
            <a:off x="1073276" y="6091546"/>
            <a:ext cx="812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2023</a:t>
            </a: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Left Brace 47">
            <a:extLst>
              <a:ext uri="{FF2B5EF4-FFF2-40B4-BE49-F238E27FC236}">
                <a16:creationId xmlns:a16="http://schemas.microsoft.com/office/drawing/2014/main" id="{1C6DF44B-6356-022D-59D5-05696A7B32B6}"/>
              </a:ext>
            </a:extLst>
          </p:cNvPr>
          <p:cNvSpPr/>
          <p:nvPr/>
        </p:nvSpPr>
        <p:spPr>
          <a:xfrm>
            <a:off x="750820" y="5605811"/>
            <a:ext cx="332142" cy="65710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86629B6-BFCC-9A47-508D-1660A6A2B462}"/>
              </a:ext>
            </a:extLst>
          </p:cNvPr>
          <p:cNvSpPr txBox="1"/>
          <p:nvPr/>
        </p:nvSpPr>
        <p:spPr>
          <a:xfrm>
            <a:off x="0" y="5795864"/>
            <a:ext cx="812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A7825C4B-C010-A764-4463-EE994AC22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910" y="922304"/>
            <a:ext cx="4160520" cy="53342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60B2C32B-14CB-F63A-77CD-334AE1E73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454609"/>
              </p:ext>
            </p:extLst>
          </p:nvPr>
        </p:nvGraphicFramePr>
        <p:xfrm>
          <a:off x="655570" y="922304"/>
          <a:ext cx="5960159" cy="4251187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1103092">
                  <a:extLst>
                    <a:ext uri="{9D8B030D-6E8A-4147-A177-3AD203B41FA5}">
                      <a16:colId xmlns:a16="http://schemas.microsoft.com/office/drawing/2014/main" val="2253387857"/>
                    </a:ext>
                  </a:extLst>
                </a:gridCol>
                <a:gridCol w="1301342">
                  <a:extLst>
                    <a:ext uri="{9D8B030D-6E8A-4147-A177-3AD203B41FA5}">
                      <a16:colId xmlns:a16="http://schemas.microsoft.com/office/drawing/2014/main" val="3735037464"/>
                    </a:ext>
                  </a:extLst>
                </a:gridCol>
                <a:gridCol w="1399187">
                  <a:extLst>
                    <a:ext uri="{9D8B030D-6E8A-4147-A177-3AD203B41FA5}">
                      <a16:colId xmlns:a16="http://schemas.microsoft.com/office/drawing/2014/main" val="947487924"/>
                    </a:ext>
                  </a:extLst>
                </a:gridCol>
                <a:gridCol w="2156538">
                  <a:extLst>
                    <a:ext uri="{9D8B030D-6E8A-4147-A177-3AD203B41FA5}">
                      <a16:colId xmlns:a16="http://schemas.microsoft.com/office/drawing/2014/main" val="280108276"/>
                    </a:ext>
                  </a:extLst>
                </a:gridCol>
              </a:tblGrid>
              <a:tr h="368841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>
                          <a:solidFill>
                            <a:schemeClr val="tx1"/>
                          </a:solidFill>
                        </a:rPr>
                        <a:t>Policy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>
                          <a:solidFill>
                            <a:schemeClr val="tx1"/>
                          </a:solidFill>
                        </a:rPr>
                        <a:t>Base Coverage (INR)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>
                          <a:solidFill>
                            <a:schemeClr val="tx1"/>
                          </a:solidFill>
                        </a:rPr>
                        <a:t>Base Premium (INR)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>
                          <a:solidFill>
                            <a:schemeClr val="tx1"/>
                          </a:solidFill>
                        </a:rPr>
                        <a:t>Likely Insurance Type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917551"/>
                  </a:ext>
                </a:extLst>
              </a:tr>
              <a:tr h="307682"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POL4321HEL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2,00,000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5,000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Health Insurance (Basic Plan)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104616"/>
                  </a:ext>
                </a:extLst>
              </a:tr>
              <a:tr h="307682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POL4331HEL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3,00,000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7,500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(Mid Tier)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56125"/>
                  </a:ext>
                </a:extLst>
              </a:tr>
              <a:tr h="570486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POL3309HEL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5,00,000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12,000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(Family Floater/Comprehensive)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66746"/>
                  </a:ext>
                </a:extLst>
              </a:tr>
              <a:tr h="439083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POL5319HEL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7,50,000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16,700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(Extended Coverage)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618803"/>
                  </a:ext>
                </a:extLst>
              </a:tr>
              <a:tr h="368841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POL6303HEL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10,00,000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21,500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Health Insurance (Higher Coverage)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336999"/>
                  </a:ext>
                </a:extLst>
              </a:tr>
              <a:tr h="368841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POL6093HEL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15,00,000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31,700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(Premium/Top-up)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605884"/>
                  </a:ext>
                </a:extLst>
              </a:tr>
              <a:tr h="439083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POL9221HEL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25,00,000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42,500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(Corporate/High Net Worth)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106045"/>
                  </a:ext>
                </a:extLst>
              </a:tr>
              <a:tr h="439083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POL1048HEL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50,00,000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76,500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Health Insurance (Premium or Critical Illness Plan)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771440"/>
                  </a:ext>
                </a:extLst>
              </a:tr>
              <a:tr h="570486"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POL2005HEL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1,00,00,000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>
                          <a:solidFill>
                            <a:schemeClr val="tx1"/>
                          </a:solidFill>
                        </a:rPr>
                        <a:t>1,20,000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100" dirty="0">
                          <a:solidFill>
                            <a:schemeClr val="tx1"/>
                          </a:solidFill>
                        </a:rPr>
                        <a:t>Health Insurance (High Coverage/Critical Illness/Cancer)</a:t>
                      </a:r>
                    </a:p>
                  </a:txBody>
                  <a:tcPr marL="57254" marR="57254" marT="28627" marB="2862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4280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861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extBox 1">
            <a:extLst>
              <a:ext uri="{FF2B5EF4-FFF2-40B4-BE49-F238E27FC236}">
                <a16:creationId xmlns:a16="http://schemas.microsoft.com/office/drawing/2014/main" id="{02B27999-7E50-27D2-ACEC-F7C893B81BFF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Modelling and Measures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6B445B-523A-B696-0DE8-68EBC1E6E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866775"/>
            <a:ext cx="6216015" cy="53727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62930E-3D83-CCB5-C048-BAC292BB60B3}"/>
              </a:ext>
            </a:extLst>
          </p:cNvPr>
          <p:cNvSpPr txBox="1"/>
          <p:nvPr/>
        </p:nvSpPr>
        <p:spPr>
          <a:xfrm>
            <a:off x="7604506" y="1333301"/>
            <a:ext cx="350339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Dimension and Fact Tables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42E61C85-48CE-5B31-BB54-E5CCDA49135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477608" y="2256633"/>
            <a:ext cx="4321540" cy="33733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Dimension Tables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dim_customer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dim_date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dim_policies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Fact Tables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fact_premiums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fact_settlements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360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CA7F1-71D0-E15E-34FF-200666CBA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TextBox 2">
            <a:extLst>
              <a:ext uri="{FF2B5EF4-FFF2-40B4-BE49-F238E27FC236}">
                <a16:creationId xmlns:a16="http://schemas.microsoft.com/office/drawing/2014/main" id="{BD2B41F3-9E81-1FAF-2823-0734A82CC01A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View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3FDBC-F3CB-3302-BE7A-DCC9B97733F0}"/>
              </a:ext>
            </a:extLst>
          </p:cNvPr>
          <p:cNvSpPr txBox="1"/>
          <p:nvPr/>
        </p:nvSpPr>
        <p:spPr>
          <a:xfrm>
            <a:off x="198218" y="697213"/>
            <a:ext cx="960563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Home Page </a:t>
            </a:r>
          </a:p>
          <a:p>
            <a:pPr marL="457200" indent="-457200">
              <a:buAutoNum type="arabicPeriod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Analysis</a:t>
            </a:r>
          </a:p>
          <a:p>
            <a:pPr marL="457200" indent="-457200">
              <a:buAutoNum type="arabicPeriod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Sales Mode Analysis</a:t>
            </a:r>
          </a:p>
          <a:p>
            <a:pPr marL="457200" indent="-457200">
              <a:buAutoNum type="arabicPeriod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Age Group Analysis</a:t>
            </a:r>
            <a:endParaRPr lang="en-IN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FB656-EBD1-6E3C-A9F8-07771D25D8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57" y="1666875"/>
            <a:ext cx="8683726" cy="49091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179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6690E-ABF7-8A56-7918-920715FB0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TextBox 2">
            <a:extLst>
              <a:ext uri="{FF2B5EF4-FFF2-40B4-BE49-F238E27FC236}">
                <a16:creationId xmlns:a16="http://schemas.microsoft.com/office/drawing/2014/main" id="{551F0B4C-8F6D-98FF-77DF-6F8DA64BEAA9}"/>
              </a:ext>
            </a:extLst>
          </p:cNvPr>
          <p:cNvSpPr txBox="1"/>
          <p:nvPr/>
        </p:nvSpPr>
        <p:spPr>
          <a:xfrm>
            <a:off x="198218" y="161321"/>
            <a:ext cx="9605636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View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084BD5-D42A-60F4-686A-BEF282247825}"/>
              </a:ext>
            </a:extLst>
          </p:cNvPr>
          <p:cNvSpPr txBox="1"/>
          <p:nvPr/>
        </p:nvSpPr>
        <p:spPr>
          <a:xfrm>
            <a:off x="198218" y="697213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1. Performance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F9CD53-4C47-7FC2-D436-55D7885C3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372" y="1251211"/>
            <a:ext cx="9122365" cy="51197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3433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3E309-53C1-D248-E751-CAE0A266E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CD01A9A-98D0-FCA4-7CDB-020899DBF967}"/>
              </a:ext>
            </a:extLst>
          </p:cNvPr>
          <p:cNvSpPr txBox="1"/>
          <p:nvPr/>
        </p:nvSpPr>
        <p:spPr>
          <a:xfrm>
            <a:off x="369668" y="1382069"/>
            <a:ext cx="8103870" cy="50958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IN" sz="1500" b="1" dirty="0">
                <a:latin typeface="Calibri" panose="020F0502020204030204" pitchFamily="34" charset="0"/>
                <a:cs typeface="Calibri" panose="020F0502020204030204" pitchFamily="34" charset="0"/>
              </a:rPr>
              <a:t>Customer Performance Trends:</a:t>
            </a:r>
          </a:p>
          <a:p>
            <a:pPr>
              <a:lnSpc>
                <a:spcPct val="150000"/>
              </a:lnSpc>
            </a:pPr>
            <a:endParaRPr lang="en-IN" sz="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Customer growth was steady from Nov 2022 to Jan 2023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with visible gains in penetration across metro cities and age groups (especially 18–30).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Dip in customer numbers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observed in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Jan 2023 &amp; Feb 2023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likely due to either seasonal inactivity or policy maturity gaps.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Recovery in March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with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April 2023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reaching the highest customer engagement, particularly among the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31–40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age group.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Consistent dominance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urban/metropolitan cities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in customer base.</a:t>
            </a:r>
          </a:p>
          <a:p>
            <a:pPr>
              <a:lnSpc>
                <a:spcPct val="150000"/>
              </a:lnSpc>
            </a:pPr>
            <a:endParaRPr lang="en-IN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500" b="1" dirty="0">
                <a:latin typeface="Calibri" panose="020F0502020204030204" pitchFamily="34" charset="0"/>
                <a:cs typeface="Calibri" panose="020F0502020204030204" pitchFamily="34" charset="0"/>
              </a:rPr>
              <a:t>2. Revenue Performance Trends:</a:t>
            </a:r>
          </a:p>
          <a:p>
            <a:pPr>
              <a:lnSpc>
                <a:spcPct val="150000"/>
              </a:lnSpc>
            </a:pPr>
            <a:endParaRPr lang="en-IN" sz="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Revenue followed a similar curve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to customer data  increasing from Nov to Jan,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noticeable drop in Feb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peak recovery in March &amp; April 2023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Jan 2023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marked the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lowest revenue month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despite not having the lowest customer base this suggests: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Customers may have opted for low-premium policies.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Higher share of younger/less premium-paying customers.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Revenue per customer was highest in March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indicating possibly higher-value policies sold or renewed</a:t>
            </a:r>
          </a:p>
          <a:p>
            <a:pPr>
              <a:lnSpc>
                <a:spcPct val="150000"/>
              </a:lnSpc>
            </a:pP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6DBAC8-D65F-53DD-B993-8CCD99EF3448}"/>
              </a:ext>
            </a:extLst>
          </p:cNvPr>
          <p:cNvSpPr txBox="1"/>
          <p:nvPr/>
        </p:nvSpPr>
        <p:spPr>
          <a:xfrm>
            <a:off x="179168" y="256571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(Customer &amp; Revenue Performance: Nov 2022 – Apr 2023)</a:t>
            </a:r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4955D9-714F-E949-B14F-A92DEFB68ABA}"/>
              </a:ext>
            </a:extLst>
          </p:cNvPr>
          <p:cNvSpPr txBox="1"/>
          <p:nvPr/>
        </p:nvSpPr>
        <p:spPr>
          <a:xfrm>
            <a:off x="179168" y="725788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alpha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Analysis View</a:t>
            </a:r>
          </a:p>
        </p:txBody>
      </p:sp>
    </p:spTree>
    <p:extLst>
      <p:ext uri="{BB962C8B-B14F-4D97-AF65-F5344CB8AC3E}">
        <p14:creationId xmlns:p14="http://schemas.microsoft.com/office/powerpoint/2010/main" val="572552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ECAEB-8590-2916-BFB8-FA84375D7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A829D4-5316-7837-83A4-B9E075A1A434}"/>
              </a:ext>
            </a:extLst>
          </p:cNvPr>
          <p:cNvSpPr txBox="1"/>
          <p:nvPr/>
        </p:nvSpPr>
        <p:spPr>
          <a:xfrm>
            <a:off x="494543" y="1582656"/>
            <a:ext cx="8103870" cy="414946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IN" sz="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500" b="1" dirty="0">
                <a:latin typeface="Calibri" panose="020F0502020204030204" pitchFamily="34" charset="0"/>
                <a:cs typeface="Calibri" panose="020F0502020204030204" pitchFamily="34" charset="0"/>
              </a:rPr>
              <a:t>3. City-Level Observations:</a:t>
            </a:r>
          </a:p>
          <a:p>
            <a:pPr>
              <a:lnSpc>
                <a:spcPct val="150000"/>
              </a:lnSpc>
            </a:pPr>
            <a:endParaRPr lang="en-IN" sz="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Top cities like Delhi NCR, Mumbai, Hyderabad consistently lead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in both customer count and revenue.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Tier-2 cities showed stable growth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but did not significantly impact top-line revenue.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City contribution ratio remained static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– suggesting opportunity in </a:t>
            </a: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localized campaigns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for underperforming regions.</a:t>
            </a:r>
          </a:p>
          <a:p>
            <a:pPr>
              <a:lnSpc>
                <a:spcPct val="150000"/>
              </a:lnSpc>
            </a:pP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sz="1500" b="1" dirty="0">
                <a:latin typeface="Calibri" panose="020F0502020204030204" pitchFamily="34" charset="0"/>
                <a:cs typeface="Calibri" panose="020F0502020204030204" pitchFamily="34" charset="0"/>
              </a:rPr>
              <a:t>4. Age Group Trends:</a:t>
            </a:r>
          </a:p>
          <a:p>
            <a:pPr>
              <a:lnSpc>
                <a:spcPct val="150000"/>
              </a:lnSpc>
            </a:pPr>
            <a:endParaRPr lang="en-IN" sz="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Age group 31–50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 contributed most to both revenue and customer volume.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18–24 group had lower revenue contribution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indicating lower policy premiums or less engagement.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200" b="1" dirty="0">
                <a:latin typeface="Calibri" panose="020F0502020204030204" pitchFamily="34" charset="0"/>
                <a:cs typeface="Calibri" panose="020F0502020204030204" pitchFamily="34" charset="0"/>
              </a:rPr>
              <a:t>Older age groups (65+) had stable but small contribution</a:t>
            </a:r>
            <a:r>
              <a:rPr lang="en-IN" sz="1200" dirty="0">
                <a:latin typeface="Calibri" panose="020F0502020204030204" pitchFamily="34" charset="0"/>
                <a:cs typeface="Calibri" panose="020F0502020204030204" pitchFamily="34" charset="0"/>
              </a:rPr>
              <a:t>, possibly due to high-risk premium costs or policy ineligibility.</a:t>
            </a:r>
          </a:p>
          <a:p>
            <a:pPr lvl="1">
              <a:lnSpc>
                <a:spcPct val="150000"/>
              </a:lnSpc>
            </a:pP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IN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2E495B-4162-3649-C0D6-BC4B25B42F70}"/>
              </a:ext>
            </a:extLst>
          </p:cNvPr>
          <p:cNvSpPr txBox="1"/>
          <p:nvPr/>
        </p:nvSpPr>
        <p:spPr>
          <a:xfrm>
            <a:off x="179168" y="256571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(Customer &amp; Revenue Performance: Nov 2022 – Apr 2023)</a:t>
            </a:r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BF6C99-1D4B-9C0E-0282-4458AF1249CA}"/>
              </a:ext>
            </a:extLst>
          </p:cNvPr>
          <p:cNvSpPr txBox="1"/>
          <p:nvPr/>
        </p:nvSpPr>
        <p:spPr>
          <a:xfrm>
            <a:off x="179168" y="725788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Analysis View</a:t>
            </a:r>
          </a:p>
        </p:txBody>
      </p:sp>
    </p:spTree>
    <p:extLst>
      <p:ext uri="{BB962C8B-B14F-4D97-AF65-F5344CB8AC3E}">
        <p14:creationId xmlns:p14="http://schemas.microsoft.com/office/powerpoint/2010/main" val="2702638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640E9-8C67-33A0-1C50-C36C3CA84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100F8F-332F-AAC2-82DC-2DC6488C9A36}"/>
              </a:ext>
            </a:extLst>
          </p:cNvPr>
          <p:cNvSpPr txBox="1"/>
          <p:nvPr/>
        </p:nvSpPr>
        <p:spPr>
          <a:xfrm>
            <a:off x="523873" y="1085221"/>
            <a:ext cx="8420101" cy="55113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500"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lnSpc>
                <a:spcPct val="150000"/>
              </a:lnSpc>
              <a:defRPr sz="120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1500" dirty="0"/>
              <a:t>1. Jan &amp; Feb 2023 Action Plan:</a:t>
            </a:r>
          </a:p>
          <a:p>
            <a:endParaRPr lang="en-I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Investigate root cause of drop in Jan &amp;Feb 2023 , was it marketing lapse, policy expiry cycle, or customer churn?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Run Retention and re-engagement campaigns at the start of Q1 (Jan–Feb) to reduce off-season impact.</a:t>
            </a:r>
          </a:p>
          <a:p>
            <a:endParaRPr lang="en-IN" sz="1200" dirty="0"/>
          </a:p>
          <a:p>
            <a:r>
              <a:rPr lang="en-IN" sz="1500" dirty="0"/>
              <a:t>2. Boost High-Value Engagement:</a:t>
            </a:r>
          </a:p>
          <a:p>
            <a:endParaRPr lang="en-I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Focus on age group 31–50, which shows both high customer count and revenue potential.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Consider targeted upsell campaigns in March–April window where revenue per customer is high.</a:t>
            </a:r>
          </a:p>
          <a:p>
            <a:endParaRPr lang="en-IN" sz="1200" dirty="0"/>
          </a:p>
          <a:p>
            <a:r>
              <a:rPr lang="en-IN" sz="1500" dirty="0"/>
              <a:t>3. Geo-Specific Strategies:</a:t>
            </a:r>
          </a:p>
          <a:p>
            <a:endParaRPr lang="en-I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For tier-2 cities (Chennai &amp; Indore) , design incentive-based acquisition campaigns to raise customer base.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For metro cities, focus on premium policy packages and renewal cycles to sustain revenue peak.</a:t>
            </a:r>
          </a:p>
          <a:p>
            <a:endParaRPr lang="en-IN" sz="1200" dirty="0"/>
          </a:p>
          <a:p>
            <a:r>
              <a:rPr lang="en-IN" sz="1500" dirty="0"/>
              <a:t>4. Product Mix Optimization:</a:t>
            </a:r>
          </a:p>
          <a:p>
            <a:endParaRPr lang="en-I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Align policy offerings based on Age Group and City type: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N" dirty="0"/>
              <a:t>Younger groups: Smaller, High-turnover Products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N" dirty="0"/>
              <a:t>30+ groups: Higher coverage, bundled 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Evaluate if Sales modes (Online vs Agent-based) influenced revenue variation.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3A1777-68BD-3F5E-C2D8-DD5A757C30AE}"/>
              </a:ext>
            </a:extLst>
          </p:cNvPr>
          <p:cNvSpPr txBox="1"/>
          <p:nvPr/>
        </p:nvSpPr>
        <p:spPr>
          <a:xfrm>
            <a:off x="141068" y="62006"/>
            <a:ext cx="10984132" cy="553998"/>
          </a:xfrm>
          <a:prstGeom prst="rect">
            <a:avLst/>
          </a:prstGeom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IN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Recommendations for Stakeholders</a:t>
            </a:r>
            <a:r>
              <a:rPr lang="en-US" sz="3000" b="1" dirty="0">
                <a:solidFill>
                  <a:schemeClr val="tx1">
                    <a:alpha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sz="3000" b="1" dirty="0">
              <a:solidFill>
                <a:schemeClr val="tx1">
                  <a:alpha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F554F9-7CFD-CB99-9977-1B63DA6B04F9}"/>
              </a:ext>
            </a:extLst>
          </p:cNvPr>
          <p:cNvSpPr txBox="1"/>
          <p:nvPr/>
        </p:nvSpPr>
        <p:spPr>
          <a:xfrm>
            <a:off x="141068" y="531223"/>
            <a:ext cx="960563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Analysis View</a:t>
            </a:r>
          </a:p>
        </p:txBody>
      </p:sp>
    </p:spTree>
    <p:extLst>
      <p:ext uri="{BB962C8B-B14F-4D97-AF65-F5344CB8AC3E}">
        <p14:creationId xmlns:p14="http://schemas.microsoft.com/office/powerpoint/2010/main" val="14194461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Custom 1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412</TotalTime>
  <Words>1662</Words>
  <Application>Microsoft Office PowerPoint</Application>
  <PresentationFormat>Widescreen</PresentationFormat>
  <Paragraphs>308</Paragraphs>
  <Slides>25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Sachin Savkare</dc:creator>
  <cp:lastModifiedBy>Sachin Savkare</cp:lastModifiedBy>
  <cp:revision>35</cp:revision>
  <dcterms:created xsi:type="dcterms:W3CDTF">2025-06-12T13:39:04Z</dcterms:created>
  <dcterms:modified xsi:type="dcterms:W3CDTF">2025-06-13T17:00:55Z</dcterms:modified>
</cp:coreProperties>
</file>

<file path=docProps/thumbnail.jpeg>
</file>